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046610-54B6-4D01-86BF-5242B4FA8E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7DC995-5D73-4200-AA3B-86EF0AB9A796}" type="datetimeFigureOut">
              <a:rPr lang="en-US" smtClean="0"/>
              <a:pPr/>
              <a:t>1/2/2021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046610-54B6-4D01-86BF-5242B4FA8E35}"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57DC995-5D73-4200-AA3B-86EF0AB9A796}" type="datetimeFigureOut">
              <a:rPr lang="en-US" smtClean="0"/>
              <a:pPr/>
              <a:t>1/2/2021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0046610-54B6-4D01-86BF-5242B4FA8E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2511" y="1556792"/>
            <a:ext cx="6763390"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12. تصنيف السواحل</a:t>
            </a:r>
          </a:p>
          <a:p>
            <a:pPr algn="ctr"/>
            <a:r>
              <a:rPr lang="ar-EG"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الجزء الأول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p:cNvSpPr/>
          <p:nvPr/>
        </p:nvSpPr>
        <p:spPr>
          <a:xfrm>
            <a:off x="555963" y="3717032"/>
            <a:ext cx="8064897" cy="2215991"/>
          </a:xfrm>
          <a:prstGeom prst="rect">
            <a:avLst/>
          </a:prstGeom>
          <a:noFill/>
        </p:spPr>
        <p:txBody>
          <a:bodyPr wrap="square" lIns="91440" tIns="45720" rIns="91440" bIns="45720">
            <a:spAutoFit/>
          </a:bodyPr>
          <a:lstStyle/>
          <a:p>
            <a:pPr algn="ctr">
              <a:lnSpc>
                <a:spcPct val="150000"/>
              </a:lnSpc>
            </a:pPr>
            <a:r>
              <a:rPr lang="ar-EG"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أ.د./عزة عبدالله</a:t>
            </a:r>
          </a:p>
          <a:p>
            <a:pPr algn="ctr" rtl="1">
              <a:lnSpc>
                <a:spcPct val="150000"/>
              </a:lnSpc>
            </a:pPr>
            <a:r>
              <a:rPr lang="ar-EG"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أستاذ الجغرافيه </a:t>
            </a:r>
            <a:r>
              <a:rPr lang="ar-EG"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الطبيعيه ووكيل  </a:t>
            </a:r>
            <a:r>
              <a:rPr lang="ar-EG"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شئون التعليم والطلاب </a:t>
            </a:r>
            <a:r>
              <a:rPr lang="ar-EG"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الأسبق كلية الآداب جامعة بنها</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493713"/>
            <a:ext cx="1019175" cy="5064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شعار الجامعة ألوا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9623" y="469107"/>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908720"/>
            <a:ext cx="7200800" cy="4893647"/>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PT Bold Heading"/>
                <a:ea typeface="Times New Roman" pitchFamily="18" charset="0"/>
                <a:cs typeface="Arial" pitchFamily="34" charset="0"/>
              </a:rPr>
              <a:t>تصنيف السواحل</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تأثرت السواحل على مر التاريخ الجيولوجي بعدة حركات منها:</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1.حركات تكتونية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solidFill>
                  <a:srgbClr val="00206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ارتفاع وهبوط في اليابس في منطقة الساحل ،أو في قيعان البحار والمحيطات ،ونتج عنها أما إغراق للسواحل</a:t>
            </a:r>
            <a:r>
              <a:rPr kumimoji="0" lang="en-US" sz="2400" b="1" i="0" u="none" strike="noStrike" cap="none" spc="0" normalizeH="0" baseline="0" dirty="0" smtClean="0">
                <a:ln w="11430"/>
                <a:solidFill>
                  <a:srgbClr val="00206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en-US" sz="2400" b="1" i="0" u="none" strike="noStrike" cap="none" spc="0" normalizeH="0" baseline="0" dirty="0" smtClean="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submergence</a:t>
            </a:r>
            <a:r>
              <a:rPr kumimoji="0" lang="ar-EG" sz="2400" b="1" i="0" u="none" strike="noStrike" cap="none" spc="0" normalizeH="0" baseline="0" dirty="0" smtClean="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 </a:t>
            </a:r>
            <a:r>
              <a:rPr kumimoji="0" lang="ar-EG" sz="2400" b="1" i="0" u="none" strike="noStrike" cap="none" spc="0" normalizeH="0" baseline="0" dirty="0" smtClean="0">
                <a:ln w="11430"/>
                <a:solidFill>
                  <a:srgbClr val="00206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أو ظهور مناطق ساحلية جديدة</a:t>
            </a:r>
            <a:r>
              <a:rPr kumimoji="0" lang="en-US" sz="2400" b="1" i="0" u="none" strike="noStrike" cap="none" spc="0" normalizeH="0" baseline="0" dirty="0" smtClean="0">
                <a:ln w="11430"/>
                <a:solidFill>
                  <a:srgbClr val="00206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en-US" sz="2400" b="1" i="0" u="none" strike="noStrike" cap="none" spc="0" normalizeH="0" baseline="0" dirty="0" smtClean="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Emergence</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a:t>
            </a:r>
          </a:p>
          <a:p>
            <a:pPr marL="0" marR="0" lvl="0" indent="457200" algn="just" defTabSz="914400" rtl="1" eaLnBrk="0" fontAlgn="base" latinLnBrk="0" hangingPunct="0">
              <a:lnSpc>
                <a:spcPct val="100000"/>
              </a:lnSpc>
              <a:spcBef>
                <a:spcPct val="0"/>
              </a:spcBef>
              <a:spcAft>
                <a:spcPct val="0"/>
              </a:spcAft>
              <a:buClrTx/>
              <a:buSzTx/>
              <a:buFontTx/>
              <a:buNone/>
              <a:tabLst/>
            </a:pPr>
            <a:endParaRPr lang="ar-EG"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2.</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تغيرات مناخية:</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solidFill>
                  <a:schemeClr val="accent4">
                    <a:lumMod val="75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عصور جليدية وفترات دفيئة أو تعرض مناطق السواحل لعمليات الإرساب بفعل الأنهار، أو تدفقات للافا أو شعاب مرجانية.</a:t>
            </a:r>
          </a:p>
          <a:p>
            <a:pPr marL="0" marR="0" lvl="0" indent="457200" algn="just" defTabSz="914400" rtl="1" eaLnBrk="0" fontAlgn="base" latinLnBrk="0" hangingPunct="0">
              <a:lnSpc>
                <a:spcPct val="100000"/>
              </a:lnSpc>
              <a:spcBef>
                <a:spcPct val="0"/>
              </a:spcBef>
              <a:spcAft>
                <a:spcPct val="0"/>
              </a:spcAft>
              <a:buClrTx/>
              <a:buSzTx/>
              <a:buFontTx/>
              <a:buNone/>
              <a:tabLst/>
            </a:pPr>
            <a:endParaRPr kumimoji="0" lang="ar-EG" sz="2400" b="1" i="0" u="none" strike="noStrike" cap="none" spc="0" normalizeH="0" baseline="0" dirty="0" smtClean="0">
              <a:ln w="11430"/>
              <a:solidFill>
                <a:schemeClr val="accent4">
                  <a:lumMod val="75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وبذلك نشأت العديد من السواحل التي تختلف في خصائصها وظاهراتها الساحلية.</a:t>
            </a:r>
            <a:r>
              <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548680"/>
            <a:ext cx="7992888" cy="5016758"/>
          </a:xfrm>
          <a:prstGeom prst="rect">
            <a:avLst/>
          </a:prstGeom>
          <a:noFill/>
        </p:spPr>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3200" b="1" i="1" u="none"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أولا السواحل الغارقة </a:t>
            </a:r>
            <a:r>
              <a:rPr kumimoji="0" lang="en-US" sz="3200" b="1" i="1" u="none"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Submerged Coast</a:t>
            </a:r>
            <a:r>
              <a:rPr kumimoji="0" lang="en-US" sz="3200" b="1" i="1" u="none"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a:t>
            </a:r>
            <a:endParaRPr kumimoji="0" lang="en-US" sz="3200" b="1" i="0" u="none"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cs typeface="Arial" pitchFamily="34" charset="0"/>
            </a:endParaRPr>
          </a:p>
          <a:p>
            <a:pPr marL="0" marR="0" lvl="0" indent="457200" algn="ctr" defTabSz="914400" rtl="1" eaLnBrk="0" fontAlgn="base" latinLnBrk="0" hangingPunct="0">
              <a:lnSpc>
                <a:spcPct val="100000"/>
              </a:lnSpc>
              <a:spcBef>
                <a:spcPct val="0"/>
              </a:spcBef>
              <a:spcAft>
                <a:spcPct val="0"/>
              </a:spcAft>
              <a:buClrTx/>
              <a:buSzTx/>
              <a:buFontTx/>
              <a:buNone/>
              <a:tabLst/>
            </a:pPr>
            <a:endPar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endParaRPr>
          </a:p>
          <a:p>
            <a:pPr marL="0" marR="0" lvl="0" indent="457200" algn="ctr" defTabSz="914400" rtl="1" eaLnBrk="0" fontAlgn="base" latinLnBrk="0" hangingPunct="0">
              <a:lnSpc>
                <a:spcPct val="100000"/>
              </a:lnSpc>
              <a:spcBef>
                <a:spcPct val="0"/>
              </a:spcBef>
              <a:spcAft>
                <a:spcPct val="0"/>
              </a:spcAft>
              <a:buClrTx/>
              <a:buSzTx/>
              <a:buFontTx/>
              <a:buNone/>
              <a:tabLst/>
            </a:pP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تتعرض السواحل للإغراق أما نتيجة لحدوث هبوط في منطقة الساحل أو نتيجة لارتفاع منسوب مياه البحر أو المحيط أو نتيجة لهبوط قاع البحر أو المحيط ويمكن تصنيف السواحل الغارقة إلى مجموعتين هما:</a:t>
            </a:r>
          </a:p>
          <a:p>
            <a:pPr marL="0" marR="0" lvl="0" indent="457200" algn="ctr" defTabSz="914400" rtl="1" eaLnBrk="0" fontAlgn="base" latinLnBrk="0" hangingPunct="0">
              <a:lnSpc>
                <a:spcPct val="100000"/>
              </a:lnSpc>
              <a:spcBef>
                <a:spcPct val="0"/>
              </a:spcBef>
              <a:spcAft>
                <a:spcPct val="0"/>
              </a:spcAft>
              <a:buClrTx/>
              <a:buSzTx/>
              <a:buFontTx/>
              <a:buNone/>
              <a:tabLst/>
            </a:pPr>
            <a:endPar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457200" algn="ctr" defTabSz="914400" rtl="1" eaLnBrk="0" fontAlgn="base" latinLnBrk="0" hangingPunct="0">
              <a:lnSpc>
                <a:spcPct val="100000"/>
              </a:lnSpc>
              <a:spcBef>
                <a:spcPct val="0"/>
              </a:spcBef>
              <a:spcAft>
                <a:spcPct val="0"/>
              </a:spcAft>
              <a:buClrTx/>
              <a:buSzTx/>
              <a:buFontTx/>
              <a:buNone/>
              <a:tabLst/>
            </a:pPr>
            <a:r>
              <a:rPr kumimoji="0" lang="ar-EG" sz="2400" b="1" i="0" u="none" strike="noStrike" cap="all" spc="0" normalizeH="0" baseline="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1ـ </a:t>
            </a:r>
            <a:r>
              <a:rPr kumimoji="0" lang="ar-EG" sz="2400" b="1" i="1" u="sng" strike="noStrike" cap="all" spc="0" normalizeH="0" baseline="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سواحل مرتفعة قبل الإغراق :</a:t>
            </a:r>
          </a:p>
          <a:p>
            <a:pPr marL="0" marR="0" lvl="0" indent="457200" algn="ctr" defTabSz="914400" rtl="1" eaLnBrk="0" fontAlgn="base" latinLnBrk="0" hangingPunct="0">
              <a:lnSpc>
                <a:spcPct val="100000"/>
              </a:lnSpc>
              <a:spcBef>
                <a:spcPct val="0"/>
              </a:spcBef>
              <a:spcAft>
                <a:spcPct val="0"/>
              </a:spcAft>
              <a:buClrTx/>
              <a:buSzTx/>
              <a:buFontTx/>
              <a:buNone/>
              <a:tabLst/>
            </a:pPr>
            <a:endParaRPr kumimoji="0" lang="en-US" sz="2400" b="1" i="0" u="none" strike="noStrike" cap="all" spc="0" normalizeH="0" baseline="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endParaRPr>
          </a:p>
          <a:p>
            <a:pPr marL="0" marR="0" lvl="0" indent="457200" algn="ctr" defTabSz="914400" rtl="1" eaLnBrk="0" fontAlgn="base" latinLnBrk="0" hangingPunct="0">
              <a:lnSpc>
                <a:spcPct val="100000"/>
              </a:lnSpc>
              <a:spcBef>
                <a:spcPct val="0"/>
              </a:spcBef>
              <a:spcAft>
                <a:spcPct val="0"/>
              </a:spcAft>
              <a:buClrTx/>
              <a:buSzTx/>
              <a:buFontTx/>
              <a:buNone/>
              <a:tabLst/>
            </a:pP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هي سواحل كانت مرتفعة قبل أن يتم إغراقها بمياه البحر، وعادة ما تتميز هذه السواحل قبل إغراقها بظاهرات تضاريسية متعددة مثل وجود تلال أو جبال أو هضاب، أودية نهرية أو جليدية ،لهذا عندما تتعرض هذه السواحل للإغراق ينشأ خط ساحل كثير التعرج ،وقد تكثر أمامه الجزر، وتكثر فيه أشباه الجزر.</a:t>
            </a:r>
          </a:p>
          <a:p>
            <a:pPr marL="0" marR="0" lvl="0" indent="457200" algn="ctr" defTabSz="914400" rtl="1" eaLnBrk="0" fontAlgn="base" latinLnBrk="0" hangingPunct="0">
              <a:lnSpc>
                <a:spcPct val="100000"/>
              </a:lnSpc>
              <a:spcBef>
                <a:spcPct val="0"/>
              </a:spcBef>
              <a:spcAft>
                <a:spcPct val="0"/>
              </a:spcAft>
              <a:buClrTx/>
              <a:buSzTx/>
              <a:buFontTx/>
              <a:buNone/>
              <a:tabLst/>
            </a:pPr>
            <a:r>
              <a:rPr lang="ar-EG"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cs typeface="Simplified Arabic" pitchFamily="18" charset="-78"/>
              </a:rPr>
              <a:t>وتصنف إلى:</a:t>
            </a:r>
            <a:endParaRPr lang="en-US"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رياس"/>
          <p:cNvPicPr>
            <a:picLocks noChangeAspect="1" noChangeArrowheads="1"/>
          </p:cNvPicPr>
          <p:nvPr/>
        </p:nvPicPr>
        <p:blipFill>
          <a:blip r:embed="rId2" cstate="print"/>
          <a:srcRect r="12048"/>
          <a:stretch>
            <a:fillRect/>
          </a:stretch>
        </p:blipFill>
        <p:spPr bwMode="auto">
          <a:xfrm>
            <a:off x="683568" y="3140968"/>
            <a:ext cx="3476625" cy="2859286"/>
          </a:xfrm>
          <a:prstGeom prst="rect">
            <a:avLst/>
          </a:prstGeom>
          <a:noFill/>
          <a:ln w="28575">
            <a:solidFill>
              <a:srgbClr val="000000"/>
            </a:solidFill>
            <a:miter lim="800000"/>
            <a:headEnd/>
            <a:tailEnd/>
          </a:ln>
        </p:spPr>
      </p:pic>
      <p:sp>
        <p:nvSpPr>
          <p:cNvPr id="4" name="Rectangle 3"/>
          <p:cNvSpPr/>
          <p:nvPr/>
        </p:nvSpPr>
        <p:spPr>
          <a:xfrm>
            <a:off x="971600" y="404664"/>
            <a:ext cx="7488832" cy="2431435"/>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3200" b="1" i="1"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سواحل الريس </a:t>
            </a:r>
            <a:r>
              <a:rPr kumimoji="0" lang="en-US" sz="3200" b="1" i="1" u="sng" strike="noStrike" cap="none" spc="0"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Rias</a:t>
            </a:r>
            <a:r>
              <a:rPr kumimoji="0" lang="ar-EG" sz="3200" b="1" i="1"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endParaRPr kumimoji="0" lang="en-US" sz="3200" b="1" i="1"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يوجد هذا النوع من السواحل في الساحل الشمالي الغربي لأسبانيا ويدعى ساحل ريا </a:t>
            </a:r>
            <a:r>
              <a:rPr kumimoji="0" lang="en-US" sz="2400" b="1" i="0" u="none" strike="noStrike" cap="none" spc="0"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Rai</a:t>
            </a: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،وهو الاسم الذي أطلق على كل السواحل المماثلة له في العالم ،كما يوجد في غرب إيرلند،وعلى طول الساحل الغربي لبريتانى في شمال غرب فرنسا ،والساحل الجنوبي لكورنول ويفون بانجلترا.</a:t>
            </a:r>
            <a:r>
              <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a:t>
            </a:r>
            <a:r>
              <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Hill, 1949)</a:t>
            </a:r>
            <a:endPar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5" name="Rectangle 4"/>
          <p:cNvSpPr/>
          <p:nvPr/>
        </p:nvSpPr>
        <p:spPr>
          <a:xfrm>
            <a:off x="4499992" y="3068960"/>
            <a:ext cx="4067944"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indent="457200" algn="just" rtl="1" eaLnBrk="0" fontAlgn="base" hangingPunct="0">
              <a:spcBef>
                <a:spcPct val="0"/>
              </a:spcBef>
              <a:spcAft>
                <a:spcPct val="0"/>
              </a:spcAft>
            </a:pPr>
            <a:r>
              <a:rPr kumimoji="0" lang="ar-EG" sz="2400" b="1" i="0" u="none" strike="noStrike" cap="none" spc="0" normalizeH="0" baseline="0" dirty="0" smtClean="0">
                <a:ln w="1905"/>
                <a:solidFill>
                  <a:srgbClr val="FF0000"/>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ينشأ هذا النوع من السواحل نتيجة لتعرض مساحة من اليابس مرتفعة مطلة على البحر أو المحيط للإغراق.  </a:t>
            </a:r>
            <a:r>
              <a:rPr kumimoji="0" lang="ar-EG" sz="2400" b="1" i="0" u="sng" strike="noStrike" cap="none" spc="0" normalizeH="0" baseline="0" dirty="0" smtClean="0">
                <a:ln w="1905"/>
                <a:solidFill>
                  <a:srgbClr val="00B050"/>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وتبدو الريس بشكل خلجان أو مداخل بحرية ذات شكل قمعي ،وتتناقص  في الاتساع والعمق كلما توغلت في داخل اليابس ، وينتهي إلي كل نهر، ويرجع ذلك إلي أن كل ريا تمثل الجزء الأدنى من النهر قبل حدوث الإغراق.</a:t>
            </a:r>
            <a:endParaRPr lang="en-US" sz="2400" b="1" u="sng" cap="none" spc="0" dirty="0">
              <a:ln w="1905"/>
              <a:solidFill>
                <a:srgbClr val="00B050"/>
              </a:solidFill>
              <a:effectLst>
                <a:innerShdw blurRad="69850" dist="43180" dir="5400000">
                  <a:srgbClr val="000000">
                    <a:alpha val="65000"/>
                  </a:srgbClr>
                </a:inn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5" y="620688"/>
            <a:ext cx="8064896" cy="1692771"/>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3200" b="1" i="1" u="sng" strike="noStrike" cap="none" spc="0" normalizeH="0" baseline="0" dirty="0" smtClean="0">
                <a:ln w="10541" cmpd="sng">
                  <a:solidFill>
                    <a:schemeClr val="accent1">
                      <a:shade val="88000"/>
                      <a:satMod val="110000"/>
                    </a:schemeClr>
                  </a:solidFill>
                  <a:prstDash val="solid"/>
                </a:ln>
                <a:solidFill>
                  <a:schemeClr val="accent6">
                    <a:lumMod val="50000"/>
                  </a:schemeClr>
                </a:solidFill>
                <a:effectLst/>
                <a:latin typeface="Simplified Arabic" pitchFamily="18" charset="-78"/>
                <a:ea typeface="Times New Roman" pitchFamily="18" charset="0"/>
                <a:cs typeface="Simplified Arabic" pitchFamily="18" charset="-78"/>
              </a:rPr>
              <a:t>سواحل الفيوردات </a:t>
            </a:r>
            <a:r>
              <a:rPr kumimoji="0" lang="en-US" sz="3200" b="1" i="1" u="sng" strike="noStrike" cap="none" spc="0" normalizeH="0" baseline="0" dirty="0" smtClean="0">
                <a:ln w="10541" cmpd="sng">
                  <a:solidFill>
                    <a:schemeClr val="accent1">
                      <a:shade val="88000"/>
                      <a:satMod val="110000"/>
                    </a:schemeClr>
                  </a:solidFill>
                  <a:prstDash val="solid"/>
                </a:ln>
                <a:solidFill>
                  <a:schemeClr val="accent6">
                    <a:lumMod val="50000"/>
                  </a:schemeClr>
                </a:solidFill>
                <a:effectLst/>
                <a:latin typeface="Arial" pitchFamily="34" charset="0"/>
                <a:ea typeface="Times New Roman" pitchFamily="18" charset="0"/>
                <a:cs typeface="Simplified Arabic" pitchFamily="18" charset="-78"/>
              </a:rPr>
              <a:t>fjord coastlines</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a:t>
            </a:r>
          </a:p>
          <a:p>
            <a:pPr marL="0" marR="0" lvl="0" indent="457200" algn="ctr"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يوجد هذا النمط من السواحل في غرب اسكتلندا ، وغرب وجنوب النرويج وجزيرة جرينلند، وشبه جزيرة لبرادور ، وجنوب شيلي ، ونيوزيلندا.</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angle 4"/>
          <p:cNvSpPr/>
          <p:nvPr/>
        </p:nvSpPr>
        <p:spPr>
          <a:xfrm>
            <a:off x="539552" y="2551836"/>
            <a:ext cx="7848872" cy="3785652"/>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sng" strike="noStrike" cap="none" spc="0" normalizeH="0" baseline="0" dirty="0" smtClean="0">
                <a:ln w="11430"/>
                <a:solidFill>
                  <a:srgbClr val="0070C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الفيوردات هي أودية جليدية عميقة تم إغراقها بعد انتهاء العصر الجليدي، تتميز قطاعاتها العرضية أنها تبدو علي شكل لحرف (</a:t>
            </a:r>
            <a:r>
              <a:rPr kumimoji="0" lang="en-US" sz="2400" b="1" i="0" u="sng" strike="noStrike" cap="none" spc="0" normalizeH="0" baseline="0" dirty="0" smtClean="0">
                <a:ln w="11430"/>
                <a:solidFill>
                  <a:srgbClr val="0070C0"/>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U</a:t>
            </a:r>
            <a:r>
              <a:rPr kumimoji="0" lang="ar-EG" sz="2400" b="1" i="0" u="sng" strike="noStrike" cap="none" spc="0" normalizeH="0" baseline="0" dirty="0" smtClean="0">
                <a:ln w="11430"/>
                <a:solidFill>
                  <a:srgbClr val="0070C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 ،عميقة الانحدار ،ينتهي إليها العديد من الأودية المعلقة </a:t>
            </a:r>
            <a:r>
              <a:rPr kumimoji="0" lang="en-US" sz="2400" b="1" i="0" u="sng" strike="noStrike" cap="none" spc="0" normalizeH="0" baseline="0" dirty="0" smtClean="0">
                <a:ln w="11430"/>
                <a:solidFill>
                  <a:srgbClr val="0070C0"/>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Hanging Valleys</a:t>
            </a:r>
            <a:r>
              <a:rPr kumimoji="0" lang="ar-EG" sz="2400" b="1" i="0" u="sng" strike="noStrike" cap="none" spc="0" normalizeH="0" baseline="0" dirty="0" smtClean="0">
                <a:ln w="11430"/>
                <a:solidFill>
                  <a:srgbClr val="0070C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a:t>
            </a:r>
          </a:p>
          <a:p>
            <a:pPr marL="0" marR="0" lvl="0" indent="457200" algn="just"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تبدو الفيوردات طويلة وضيقة، ومحددة بخطوط مستقيمة ،وتتصل بها روافد أو فروع بزوايا قائمة أو شبه قائمة ،وعادة ما يوجد بالقرب من مخرج كل فيورد إلي البحر حاجز أو عتبة صخرية صلبة ،يغطيها في بعض الأحيان غطاء من الرواسب الجليدية الأصل</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 وبعضها يمثل ركاماً جليدياً نهائياً ،ويوجد في بعض السواحل الفيوردية سلسلة متقطعة من الجزر التلالية المنخفضة.</a:t>
            </a:r>
            <a:r>
              <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a:t>
            </a:r>
            <a:r>
              <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 Hill, 1949)</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3568" y="548681"/>
            <a:ext cx="7848872" cy="5262979"/>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sng" strike="noStrike" cap="none" spc="0" normalizeH="0" baseline="0" dirty="0" smtClean="0">
                <a:ln>
                  <a:prstDash val="solid"/>
                </a:ln>
                <a:solidFill>
                  <a:srgbClr val="FF0000"/>
                </a:solidFill>
                <a:effectLst>
                  <a:outerShdw blurRad="88000" dist="50800" dir="5040000" algn="tl">
                    <a:schemeClr val="accent4">
                      <a:tint val="80000"/>
                      <a:satMod val="250000"/>
                      <a:alpha val="45000"/>
                    </a:schemeClr>
                  </a:outerShdw>
                </a:effectLst>
                <a:latin typeface="Simplified Arabic" pitchFamily="18" charset="-78"/>
                <a:ea typeface="Times New Roman" pitchFamily="18" charset="0"/>
                <a:cs typeface="Simplified Arabic" pitchFamily="18" charset="-78"/>
              </a:rPr>
              <a:t>نشأة الفيوردات:  </a:t>
            </a:r>
          </a:p>
          <a:p>
            <a:pPr marL="0" marR="0" lvl="0" indent="457200" algn="just" defTabSz="914400" rtl="1" eaLnBrk="1" fontAlgn="base" latinLnBrk="0" hangingPunct="1">
              <a:lnSpc>
                <a:spcPct val="100000"/>
              </a:lnSpc>
              <a:spcBef>
                <a:spcPct val="0"/>
              </a:spcBef>
              <a:spcAft>
                <a:spcPct val="0"/>
              </a:spcAft>
              <a:buClrTx/>
              <a:buSzTx/>
              <a:buFont typeface="Wingdings" pitchFamily="2" charset="2"/>
              <a:buChar char="Ø"/>
              <a:tabLst/>
            </a:pPr>
            <a:r>
              <a:rPr kumimoji="0" lang="ar-EG" sz="2400" b="1" i="0" u="none" strike="noStrike" cap="none" spc="0" normalizeH="0" baseline="0" dirty="0" smtClean="0">
                <a:ln>
                  <a:prstDash val="solid"/>
                </a:ln>
                <a:solidFill>
                  <a:schemeClr val="accent4">
                    <a:lumMod val="50000"/>
                  </a:schemeClr>
                </a:solidFill>
                <a:effectLst>
                  <a:outerShdw blurRad="88000" dist="50800" dir="5040000" algn="tl">
                    <a:schemeClr val="accent4">
                      <a:tint val="80000"/>
                      <a:satMod val="250000"/>
                      <a:alpha val="45000"/>
                    </a:schemeClr>
                  </a:outerShdw>
                </a:effectLst>
                <a:latin typeface="Simplified Arabic" pitchFamily="18" charset="-78"/>
                <a:ea typeface="Times New Roman" pitchFamily="18" charset="0"/>
                <a:cs typeface="Simplified Arabic" pitchFamily="18" charset="-78"/>
              </a:rPr>
              <a:t>البعض منها يتمشي مع خطوط انكسارية.</a:t>
            </a:r>
          </a:p>
          <a:p>
            <a:pPr marL="0" marR="0" lvl="0" indent="457200" algn="just" defTabSz="914400" rtl="1" eaLnBrk="1" fontAlgn="base" latinLnBrk="0" hangingPunct="1">
              <a:lnSpc>
                <a:spcPct val="100000"/>
              </a:lnSpc>
              <a:spcBef>
                <a:spcPct val="0"/>
              </a:spcBef>
              <a:spcAft>
                <a:spcPct val="0"/>
              </a:spcAft>
              <a:buClrTx/>
              <a:buSzTx/>
              <a:buFont typeface="Wingdings" pitchFamily="2" charset="2"/>
              <a:buChar char="Ø"/>
              <a:tabLst/>
            </a:pPr>
            <a:r>
              <a:rPr kumimoji="0" lang="ar-EG" sz="2400" b="1" i="0" u="none" strike="noStrike" cap="none" spc="0" normalizeH="0" baseline="0" dirty="0" smtClean="0">
                <a:ln>
                  <a:prstDash val="solid"/>
                </a:ln>
                <a:solidFill>
                  <a:schemeClr val="accent4">
                    <a:lumMod val="50000"/>
                  </a:schemeClr>
                </a:solidFill>
                <a:effectLst>
                  <a:outerShdw blurRad="88000" dist="50800" dir="5040000" algn="tl">
                    <a:schemeClr val="accent4">
                      <a:tint val="80000"/>
                      <a:satMod val="250000"/>
                      <a:alpha val="45000"/>
                    </a:schemeClr>
                  </a:outerShdw>
                </a:effectLst>
                <a:latin typeface="Simplified Arabic" pitchFamily="18" charset="-78"/>
                <a:ea typeface="Times New Roman" pitchFamily="18" charset="0"/>
                <a:cs typeface="Simplified Arabic" pitchFamily="18" charset="-78"/>
              </a:rPr>
              <a:t>بعضها يحتل أودية أخدودية.</a:t>
            </a:r>
          </a:p>
          <a:p>
            <a:pPr marL="0" marR="0" lvl="0" indent="457200" algn="just" defTabSz="914400" rtl="1" eaLnBrk="1" fontAlgn="base" latinLnBrk="0" hangingPunct="1">
              <a:lnSpc>
                <a:spcPct val="100000"/>
              </a:lnSpc>
              <a:spcBef>
                <a:spcPct val="0"/>
              </a:spcBef>
              <a:spcAft>
                <a:spcPct val="0"/>
              </a:spcAft>
              <a:buClrTx/>
              <a:buSzTx/>
              <a:buFont typeface="Wingdings" pitchFamily="2" charset="2"/>
              <a:buChar char="Ø"/>
              <a:tabLst/>
            </a:pPr>
            <a:r>
              <a:rPr kumimoji="0" lang="ar-EG" sz="2400" b="1" i="0" u="none" strike="noStrike" cap="none" spc="0" normalizeH="0" baseline="0" dirty="0" smtClean="0">
                <a:ln>
                  <a:prstDash val="solid"/>
                </a:ln>
                <a:solidFill>
                  <a:schemeClr val="accent4">
                    <a:lumMod val="50000"/>
                  </a:schemeClr>
                </a:solidFill>
                <a:effectLst>
                  <a:outerShdw blurRad="88000" dist="50800" dir="5040000" algn="tl">
                    <a:schemeClr val="accent4">
                      <a:tint val="80000"/>
                      <a:satMod val="250000"/>
                      <a:alpha val="45000"/>
                    </a:schemeClr>
                  </a:outerShdw>
                </a:effectLst>
                <a:latin typeface="Simplified Arabic" pitchFamily="18" charset="-78"/>
                <a:ea typeface="Times New Roman" pitchFamily="18" charset="0"/>
                <a:cs typeface="Simplified Arabic" pitchFamily="18" charset="-78"/>
              </a:rPr>
              <a:t>يتبع خطوط ضعف جيولوجية بين تراكيب صخرية غير متماثلة ، ومتفاوتة الصلابة.</a:t>
            </a:r>
          </a:p>
          <a:p>
            <a:pPr marL="0" marR="0" lvl="0" indent="457200" algn="just" defTabSz="914400" rtl="1" eaLnBrk="1" fontAlgn="base" latinLnBrk="0" hangingPunct="1">
              <a:lnSpc>
                <a:spcPct val="100000"/>
              </a:lnSpc>
              <a:spcBef>
                <a:spcPct val="0"/>
              </a:spcBef>
              <a:spcAft>
                <a:spcPct val="0"/>
              </a:spcAft>
              <a:buClrTx/>
              <a:buSzTx/>
              <a:buFont typeface="Wingdings" pitchFamily="2" charset="2"/>
              <a:buChar char="Ø"/>
              <a:tabLst/>
            </a:pPr>
            <a:r>
              <a:rPr kumimoji="0" lang="ar-EG" sz="2400" b="1" i="0" u="none" strike="noStrike" cap="none" spc="0" normalizeH="0" baseline="0" dirty="0" smtClean="0">
                <a:ln>
                  <a:prstDash val="solid"/>
                </a:ln>
                <a:solidFill>
                  <a:schemeClr val="accent4">
                    <a:lumMod val="50000"/>
                  </a:schemeClr>
                </a:solidFill>
                <a:effectLst>
                  <a:outerShdw blurRad="88000" dist="50800" dir="5040000" algn="tl">
                    <a:schemeClr val="accent4">
                      <a:tint val="80000"/>
                      <a:satMod val="250000"/>
                      <a:alpha val="45000"/>
                    </a:schemeClr>
                  </a:outerShdw>
                </a:effectLst>
                <a:latin typeface="Simplified Arabic" pitchFamily="18" charset="-78"/>
                <a:ea typeface="Times New Roman" pitchFamily="18" charset="0"/>
                <a:cs typeface="Simplified Arabic" pitchFamily="18" charset="-78"/>
              </a:rPr>
              <a:t>بعضها يمتد بطول تكوينات ضعيفة قليلة المقاومة.</a:t>
            </a:r>
            <a:endParaRPr kumimoji="0" lang="en-US" sz="2400" b="1" i="0" u="none" strike="noStrike" cap="none" spc="0" normalizeH="0" baseline="0" dirty="0" smtClean="0">
              <a:ln>
                <a:prstDash val="solid"/>
              </a:ln>
              <a:solidFill>
                <a:schemeClr val="accent4">
                  <a:lumMod val="50000"/>
                </a:schemeClr>
              </a:soli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a:prstDash val="solid"/>
                </a:ln>
                <a:solidFill>
                  <a:srgbClr val="FF0000"/>
                </a:solidFill>
                <a:effectLst>
                  <a:outerShdw blurRad="88000" dist="50800" dir="5040000" algn="tl">
                    <a:schemeClr val="accent4">
                      <a:tint val="80000"/>
                      <a:satMod val="250000"/>
                      <a:alpha val="45000"/>
                    </a:schemeClr>
                  </a:outerShdw>
                </a:effectLst>
                <a:latin typeface="Simplified Arabic" pitchFamily="18" charset="-78"/>
                <a:ea typeface="Times New Roman" pitchFamily="18" charset="0"/>
                <a:cs typeface="Simplified Arabic" pitchFamily="18" charset="-78"/>
              </a:rPr>
              <a:t>ويوجد اتفاق عام أن النشأة الأولى للفيوردات ترجع إلي وجود مجاري مائية تتبع خطوط الضعف في التكوينات الجيولوجية قبل حلول العصر الجليدي .</a:t>
            </a:r>
            <a:endParaRPr kumimoji="0" lang="en-US" sz="2400" b="1" i="0" u="sng" strike="noStrike" cap="none" spc="0" normalizeH="0" baseline="0" dirty="0" smtClean="0">
              <a:ln>
                <a:prstDash val="solid"/>
              </a:ln>
              <a:solidFill>
                <a:srgbClr val="FF0000"/>
              </a:soli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a:prstDash val="solid"/>
                </a:ln>
                <a:solidFill>
                  <a:schemeClr val="accent4">
                    <a:lumMod val="50000"/>
                  </a:schemeClr>
                </a:solidFill>
                <a:effectLst>
                  <a:outerShdw blurRad="88000" dist="50800" dir="5040000" algn="tl">
                    <a:schemeClr val="accent4">
                      <a:tint val="80000"/>
                      <a:satMod val="250000"/>
                      <a:alpha val="45000"/>
                    </a:schemeClr>
                  </a:outerShdw>
                </a:effectLst>
                <a:latin typeface="Simplified Arabic" pitchFamily="18" charset="-78"/>
                <a:ea typeface="Times New Roman" pitchFamily="18" charset="0"/>
                <a:cs typeface="Simplified Arabic" pitchFamily="18" charset="-78"/>
              </a:rPr>
              <a:t>ومع تراكم الجليد في البلايستوسين ،تحركت ألسنه الجليد من المرتفعات واحتلت مجارى الأودية المائية ،والتي بدأ تشكليها بفعل الجليد وحتى نهاية العصر الجليدي ، ومع نهاية العصر الجليدي وحلول الدفء انصهر الجليد وانصرفت مياهه إلى البحر فارتفع منسوب المياه فيه ، وحدث إغراق للسواحل وامتلأت الأودية الجليدية بمياه البحر، وأصبحت تمثل الآن خلجان ضيقة وعميقة تتوغل من البحر في اليابس.</a:t>
            </a:r>
            <a:endParaRPr lang="en-US" sz="2400" b="1" cap="none" spc="0" dirty="0">
              <a:ln>
                <a:prstDash val="solid"/>
              </a:ln>
              <a:solidFill>
                <a:schemeClr val="accent4">
                  <a:lumMod val="50000"/>
                </a:schemeClr>
              </a:soli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1717" y="548680"/>
            <a:ext cx="8136904" cy="1892826"/>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3200" b="1" i="1" u="sng" strike="noStrike" cap="none" spc="0" normalizeH="0" baseline="0" dirty="0" smtClean="0">
                <a:ln w="1905"/>
                <a:solidFill>
                  <a:srgbClr val="FF0000"/>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السواحل الدالماشية أو الطولية: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905"/>
                <a:solidFill>
                  <a:srgbClr val="002060"/>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يوجد هذا النوع من السواحل على امتداد سواحل البحر الأدرياتي، وعلى امتداد سواحل غرب الأمريكتين، وفي سواحل جنوب ايرلندا.</a:t>
            </a:r>
            <a:endParaRPr lang="en-US" sz="2400" b="1" cap="none" spc="0" dirty="0">
              <a:ln w="1905"/>
              <a:solidFill>
                <a:srgbClr val="002060"/>
              </a:solidFill>
              <a:effectLst>
                <a:innerShdw blurRad="69850" dist="43180" dir="5400000">
                  <a:srgbClr val="000000">
                    <a:alpha val="65000"/>
                  </a:srgbClr>
                </a:innerShdw>
              </a:effectLst>
            </a:endParaRPr>
          </a:p>
        </p:txBody>
      </p:sp>
      <p:sp>
        <p:nvSpPr>
          <p:cNvPr id="7" name="Rectangle 6"/>
          <p:cNvSpPr/>
          <p:nvPr/>
        </p:nvSpPr>
        <p:spPr>
          <a:xfrm>
            <a:off x="461717" y="3140968"/>
            <a:ext cx="8136904" cy="2262158"/>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rtl="1">
              <a:lnSpc>
                <a:spcPct val="150000"/>
              </a:lnSpc>
            </a:pPr>
            <a:r>
              <a:rPr kumimoji="0" lang="ar-EG" sz="2400" b="1" i="0" u="none" strike="noStrike" cap="none" spc="0" normalizeH="0" baseline="0" dirty="0" smtClean="0">
                <a:ln/>
                <a:solidFill>
                  <a:srgbClr val="7030A0"/>
                </a:solidFill>
                <a:effectLst/>
                <a:latin typeface="Simplified Arabic" pitchFamily="18" charset="-78"/>
                <a:ea typeface="Times New Roman" pitchFamily="18" charset="0"/>
                <a:cs typeface="Simplified Arabic" pitchFamily="18" charset="-78"/>
              </a:rPr>
              <a:t>في هذا النوع من السواحل تمتد الجبال بموازاة الساحل الذي يصيبه الهبوط والإغراق، ومع امتداد المرتفعات عادة ما </a:t>
            </a:r>
            <a:r>
              <a:rPr kumimoji="0" lang="ar-EG" sz="2400" b="1" i="0" u="sng" strike="noStrike" cap="none" spc="0" normalizeH="0" baseline="0" dirty="0" smtClean="0">
                <a:ln/>
                <a:solidFill>
                  <a:srgbClr val="7030A0"/>
                </a:solidFill>
                <a:effectLst/>
                <a:latin typeface="Simplified Arabic" pitchFamily="18" charset="-78"/>
                <a:ea typeface="Times New Roman" pitchFamily="18" charset="0"/>
                <a:cs typeface="Simplified Arabic" pitchFamily="18" charset="-78"/>
              </a:rPr>
              <a:t>يميل الساحل إلي الاستقامة والانتظام </a:t>
            </a:r>
            <a:r>
              <a:rPr kumimoji="0" lang="ar-EG" sz="2400" b="1" i="0" u="none" strike="noStrike" cap="none" spc="0" normalizeH="0" baseline="0" dirty="0" smtClean="0">
                <a:ln/>
                <a:solidFill>
                  <a:srgbClr val="7030A0"/>
                </a:solidFill>
                <a:effectLst/>
                <a:latin typeface="Simplified Arabic" pitchFamily="18" charset="-78"/>
                <a:ea typeface="Times New Roman" pitchFamily="18" charset="0"/>
                <a:cs typeface="Simplified Arabic" pitchFamily="18" charset="-78"/>
              </a:rPr>
              <a:t>،كذلك عادة ما تصبح السلاسل الجبلية الخارجية على هيئة صفوف طويلة من الجزر أمام الساحل أ،ويفصلها عن الساحل ممر مائي طويل.</a:t>
            </a:r>
            <a:endParaRPr lang="en-US" sz="2400" b="1" cap="none" spc="0" dirty="0">
              <a:ln/>
              <a:solidFill>
                <a:srgbClr val="7030A0"/>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764704"/>
            <a:ext cx="8064896" cy="5016758"/>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2800" b="1" i="0" u="sng" strike="noStrike" cap="none" spc="0" normalizeH="0" baseline="0" dirty="0" smtClean="0">
                <a:ln w="11430"/>
                <a:solidFill>
                  <a:srgbClr val="00206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السواحل المنخفضة التي أصابها التغريق:</a:t>
            </a:r>
          </a:p>
          <a:p>
            <a:pPr marL="0" marR="0" lvl="0" indent="457200" algn="ctr" defTabSz="914400" rtl="1" eaLnBrk="1" fontAlgn="base" latinLnBrk="0" hangingPunct="1">
              <a:lnSpc>
                <a:spcPct val="100000"/>
              </a:lnSpc>
              <a:spcBef>
                <a:spcPct val="0"/>
              </a:spcBef>
              <a:spcAft>
                <a:spcPct val="0"/>
              </a:spcAft>
              <a:buClrTx/>
              <a:buSzTx/>
              <a:buFontTx/>
              <a:buNone/>
              <a:tabLst/>
            </a:pPr>
            <a:endParaRPr kumimoji="0" lang="en-US" sz="2800" b="1" i="0" u="sng" strike="noStrike" cap="none" spc="0" normalizeH="0" baseline="0" dirty="0" smtClean="0">
              <a:ln w="11430"/>
              <a:solidFill>
                <a:srgbClr val="002060"/>
              </a:soli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هي سواحل منخفضة المنسوب تعرضت لطغيان مياه البحر عليها أما نتيجة :</a:t>
            </a:r>
          </a:p>
          <a:p>
            <a:pPr marL="0" marR="0" lvl="0" indent="457200" algn="just" defTabSz="914400" rtl="1" eaLnBrk="0" fontAlgn="base" latinLnBrk="0" hangingPunct="0">
              <a:lnSpc>
                <a:spcPct val="100000"/>
              </a:lnSpc>
              <a:spcBef>
                <a:spcPct val="0"/>
              </a:spcBef>
              <a:spcAft>
                <a:spcPct val="0"/>
              </a:spcAft>
              <a:buClrTx/>
              <a:buSzTx/>
              <a:buFontTx/>
              <a:buNone/>
              <a:tabLst/>
            </a:pPr>
            <a:r>
              <a:rPr lang="ar-EG" sz="24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1.</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لارتفاع منسوب مياه البحر</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2.نتيجة لهبوط في منطقة الساحل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عندما تتعرض هذه السواحل للإغراق ، تتحول الأودية النهرية التي كانت تجري عليها إلي خلجان عريضة ضحلة ،وتنتشر المستنقعات ، وتظهر مسطحات الطين عند حدوث الجزر ، كما تكثر بهذه السواحل وجود القنوات والخلجان الضحلة المتعرجة.</a:t>
            </a:r>
            <a:r>
              <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 </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w="11430"/>
                <a:solidFill>
                  <a:schemeClr val="accent4">
                    <a:lumMod val="75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وتعد هذه السواحل مسرحا لعمليات الإرساب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وتبعا لذلك تنشأ الألسنة الإرسابية  والحواجز البعيدة عن الشاطئ وللاجونات والمستنقعات الساحلية ،كذلك يؤدي تعرض هذه السواحل لعمليات الإرساب إلي طمس معظم معالم السطح فيها ، </a:t>
            </a:r>
            <a:r>
              <a:rPr kumimoji="0" lang="ar-EG" sz="2400" b="1" i="0" u="sng" strike="noStrike" cap="none" spc="0" normalizeH="0" baseline="0" dirty="0" smtClean="0">
                <a:ln w="11430"/>
                <a:solidFill>
                  <a:srgbClr val="7030A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ومن أنماط السواحل التي تتدرج تحت هذا النوع نذكر ما يلي:</a:t>
            </a:r>
            <a:endParaRPr lang="en-US" sz="2400" b="1" u="sng" cap="none" spc="0" dirty="0">
              <a:ln w="11430"/>
              <a:solidFill>
                <a:srgbClr val="7030A0"/>
              </a:solidFill>
              <a:effectLst>
                <a:outerShdw blurRad="50800" dist="39000" dir="5460000" algn="tl">
                  <a:srgbClr val="000000">
                    <a:alpha val="38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068960"/>
            <a:ext cx="7986482" cy="769441"/>
          </a:xfrm>
          <a:prstGeom prst="rect">
            <a:avLst/>
          </a:prstGeom>
          <a:noFill/>
        </p:spPr>
        <p:txBody>
          <a:bodyPr wrap="none" lIns="91440" tIns="45720" rIns="91440" bIns="45720">
            <a:spAutoFit/>
          </a:bodyPr>
          <a:lstStyle/>
          <a:p>
            <a:pPr algn="ctr"/>
            <a:r>
              <a:rPr lang="ar-EG" sz="4400" b="1" cap="all" spc="0"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نشكركم على حسن الاستماع</a:t>
            </a:r>
            <a:endParaRPr lang="en-US" sz="4400" b="1" cap="all" spc="0" dirty="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117</TotalTime>
  <Words>769</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75</cp:revision>
  <dcterms:created xsi:type="dcterms:W3CDTF">2012-05-05T07:17:15Z</dcterms:created>
  <dcterms:modified xsi:type="dcterms:W3CDTF">2021-01-02T12:45:55Z</dcterms:modified>
</cp:coreProperties>
</file>